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90" r:id="rId2"/>
  </p:sldMasterIdLst>
  <p:notesMasterIdLst>
    <p:notesMasterId r:id="rId27"/>
  </p:notesMasterIdLst>
  <p:sldIdLst>
    <p:sldId id="256" r:id="rId3"/>
    <p:sldId id="284" r:id="rId4"/>
    <p:sldId id="302" r:id="rId5"/>
    <p:sldId id="303" r:id="rId6"/>
    <p:sldId id="296" r:id="rId7"/>
    <p:sldId id="304" r:id="rId8"/>
    <p:sldId id="305" r:id="rId9"/>
    <p:sldId id="320" r:id="rId10"/>
    <p:sldId id="306" r:id="rId11"/>
    <p:sldId id="321" r:id="rId12"/>
    <p:sldId id="299" r:id="rId13"/>
    <p:sldId id="307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8" r:id="rId23"/>
    <p:sldId id="319" r:id="rId24"/>
    <p:sldId id="317" r:id="rId25"/>
    <p:sldId id="292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CC6600"/>
    <a:srgbClr val="996600"/>
    <a:srgbClr val="FFECAF"/>
    <a:srgbClr val="518BE1"/>
    <a:srgbClr val="B5CCF9"/>
    <a:srgbClr val="3D9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2518" autoAdjust="0"/>
  </p:normalViewPr>
  <p:slideViewPr>
    <p:cSldViewPr>
      <p:cViewPr>
        <p:scale>
          <a:sx n="75" d="100"/>
          <a:sy n="75" d="100"/>
        </p:scale>
        <p:origin x="-108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F26F19B-19DA-43CC-9B30-3634E0340C04}" type="datetimeFigureOut">
              <a:rPr lang="es-ES"/>
              <a:pPr>
                <a:defRPr/>
              </a:pPr>
              <a:t>29/11/2018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F8673E-DEAB-49A5-A971-2289EF22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0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4BACC6">
                  <a:lumMod val="50000"/>
                </a:srgb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rgbClr val="4BACC6">
                  <a:lumMod val="75000"/>
                </a:srgb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rgbClr val="4BACC6">
                  <a:lumMod val="50000"/>
                </a:srgb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rgbClr val="4BACC6">
                  <a:lumMod val="75000"/>
                </a:srgb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rgbClr val="4BACC6">
                  <a:lumMod val="75000"/>
                </a:srgb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4213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rgbClr val="4BACC6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6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3" y="333375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rgbClr val="4BACC6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4BACC6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 1</a:t>
            </a:r>
          </a:p>
          <a:p>
            <a:pPr marL="457200" indent="-457200">
              <a:spcBef>
                <a:spcPct val="20000"/>
              </a:spcBef>
              <a:buClr>
                <a:srgbClr val="4BACC6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 2</a:t>
            </a:r>
          </a:p>
        </p:txBody>
      </p:sp>
    </p:spTree>
    <p:extLst>
      <p:ext uri="{BB962C8B-B14F-4D97-AF65-F5344CB8AC3E}">
        <p14:creationId xmlns:p14="http://schemas.microsoft.com/office/powerpoint/2010/main" val="217159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29/11/2018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1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1711-CBEC-4B81-BBD0-B11A6F678385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29/11/2018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F827-DEC1-4D10-9BEA-49F4941E463C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5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611560" y="1484784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Viñeta 1</a:t>
            </a: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Viñeta 2</a:t>
            </a: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s-ES" sz="32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s-ES" sz="32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s-ES" sz="32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s-ES" sz="32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s-ES" sz="32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s-ES" sz="32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06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550" y="404664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11639" y="2251323"/>
            <a:ext cx="3168650" cy="3065463"/>
            <a:chOff x="3035" y="1570"/>
            <a:chExt cx="2204" cy="2158"/>
          </a:xfrm>
        </p:grpSpPr>
        <p:pic>
          <p:nvPicPr>
            <p:cNvPr id="5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solidFill>
                    <a:prstClr val="black"/>
                  </a:solidFill>
                  <a:latin typeface="Verdana" pitchFamily="34" charset="0"/>
                </a:rPr>
                <a:t>Eskerrik asko!!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366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7249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4213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3" y="333375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</a:t>
            </a: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 1</a:t>
            </a:r>
          </a:p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Idea clave 2</a:t>
            </a:r>
          </a:p>
        </p:txBody>
      </p:sp>
    </p:spTree>
    <p:extLst>
      <p:ext uri="{BB962C8B-B14F-4D97-AF65-F5344CB8AC3E}">
        <p14:creationId xmlns:p14="http://schemas.microsoft.com/office/powerpoint/2010/main" val="3971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/>
              <a:pPr>
                <a:defRPr/>
              </a:pPr>
              <a:t>29/11/2018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1711-CBEC-4B81-BBD0-B11A6F678385}" type="datetimeFigureOut">
              <a:rPr lang="es-ES"/>
              <a:pPr>
                <a:defRPr/>
              </a:pPr>
              <a:t>29/11/2018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F827-DEC1-4D10-9BEA-49F4941E46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43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611560" y="1484784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1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2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550" y="404664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11639" y="2251323"/>
            <a:ext cx="3168650" cy="3065463"/>
            <a:chOff x="3035" y="1570"/>
            <a:chExt cx="2204" cy="2158"/>
          </a:xfrm>
        </p:grpSpPr>
        <p:pic>
          <p:nvPicPr>
            <p:cNvPr id="5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latin typeface="Verdana" pitchFamily="34" charset="0"/>
                </a:rPr>
                <a:t>Eskerrik asko!!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9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7511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619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9" r:id="rId4"/>
    <p:sldLayoutId id="2147483880" r:id="rId5"/>
    <p:sldLayoutId id="2147483885" r:id="rId6"/>
    <p:sldLayoutId id="2147483887" r:id="rId7"/>
    <p:sldLayoutId id="214748388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27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skadi.eus/contenidos/informacion/cevime_infac_2018/es_def/adjuntos/INFAC_Vol_26_7_infecciones%20cut%C3%A1neas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9750" y="1196975"/>
            <a:ext cx="7772400" cy="2303463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r>
              <a:rPr lang="es-ES" b="1" dirty="0"/>
              <a:t>MANEJO DE LAS INFECCIONES CUTÁNEAS BACTERIANAS EN EL ÁMBITO </a:t>
            </a:r>
            <a:r>
              <a:rPr lang="es-ES" b="1" dirty="0" smtClean="0"/>
              <a:t>AMBULATORIO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>
                <a:solidFill>
                  <a:srgbClr val="4BACC6"/>
                </a:solidFill>
              </a:rPr>
              <a:t>Vol. 26, Nº </a:t>
            </a:r>
            <a:r>
              <a:rPr lang="es-ES" b="1" dirty="0" smtClean="0">
                <a:solidFill>
                  <a:srgbClr val="4BACC6"/>
                </a:solidFill>
              </a:rPr>
              <a:t>7, </a:t>
            </a:r>
            <a:r>
              <a:rPr lang="es-ES" b="1" dirty="0">
                <a:solidFill>
                  <a:srgbClr val="4BACC6"/>
                </a:solidFill>
              </a:rPr>
              <a:t>2018</a:t>
            </a:r>
            <a:endParaRPr lang="es-ES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15616"/>
          </a:xfrm>
        </p:spPr>
        <p:txBody>
          <a:bodyPr/>
          <a:lstStyle/>
          <a:p>
            <a:r>
              <a:rPr lang="es-ES" sz="2000" b="1" dirty="0" smtClean="0"/>
              <a:t>S</a:t>
            </a:r>
            <a:r>
              <a:rPr lang="es-ES" sz="2000" b="1" dirty="0"/>
              <a:t>. aureus con resistencia a meticilina adquirida en la comunidad (SARM-C)	</a:t>
            </a:r>
            <a:br>
              <a:rPr lang="es-ES" sz="2000" b="1" dirty="0"/>
            </a:br>
            <a:r>
              <a:rPr lang="es-ES" sz="2000" b="1" dirty="0"/>
              <a:t/>
            </a:r>
            <a:br>
              <a:rPr lang="es-ES" sz="2000" b="1" dirty="0"/>
            </a:br>
            <a:endParaRPr lang="es-ES" sz="20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0220" y="836712"/>
            <a:ext cx="88924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000" b="1" dirty="0" smtClean="0"/>
              <a:t>La </a:t>
            </a:r>
            <a:r>
              <a:rPr lang="es-ES" sz="2000" b="1" dirty="0"/>
              <a:t>aparición de cepas de </a:t>
            </a:r>
            <a:r>
              <a:rPr lang="es-ES" sz="2000" b="1" dirty="0" smtClean="0"/>
              <a:t>SARM-C </a:t>
            </a:r>
            <a:r>
              <a:rPr lang="es-ES" sz="2000" b="1" dirty="0"/>
              <a:t>constituye ya un problema de salud pública en países del continente americano, Asia, Australia, Nueva Zelanda y algunos de </a:t>
            </a:r>
            <a:r>
              <a:rPr lang="es-ES" sz="2000" b="1" dirty="0" smtClean="0"/>
              <a:t>Europa</a:t>
            </a:r>
          </a:p>
          <a:p>
            <a:r>
              <a:rPr lang="es-ES" sz="2000" b="1" dirty="0" smtClean="0"/>
              <a:t>Los </a:t>
            </a:r>
            <a:r>
              <a:rPr lang="es-ES" sz="2000" b="1" dirty="0"/>
              <a:t>estudios muestran una relación significativa entre el incremento del uso de antibióticos tópicos (</a:t>
            </a:r>
            <a:r>
              <a:rPr lang="es-ES" sz="2000" b="1" dirty="0" err="1"/>
              <a:t>mupirocina</a:t>
            </a:r>
            <a:r>
              <a:rPr lang="es-ES" sz="2000" b="1" dirty="0"/>
              <a:t> y ácido </a:t>
            </a:r>
            <a:r>
              <a:rPr lang="es-ES" sz="2000" b="1" dirty="0" err="1"/>
              <a:t>fusídico</a:t>
            </a:r>
            <a:r>
              <a:rPr lang="es-ES" sz="2000" b="1" dirty="0"/>
              <a:t>) y el rápido aumento de las resistencias antibióticas, por lo que en algunos países se están recomendando restricciones de uso para los antibióticos </a:t>
            </a:r>
            <a:r>
              <a:rPr lang="es-ES" sz="2000" b="1" dirty="0" smtClean="0"/>
              <a:t>tópicos. </a:t>
            </a:r>
            <a:r>
              <a:rPr lang="es-ES" sz="2000" b="1" dirty="0"/>
              <a:t>Puede haber resistencias cruzadas entre el ácido </a:t>
            </a:r>
            <a:r>
              <a:rPr lang="es-ES" sz="2000" b="1" dirty="0" err="1"/>
              <a:t>fusídico</a:t>
            </a:r>
            <a:r>
              <a:rPr lang="es-ES" sz="2000" b="1" dirty="0"/>
              <a:t> y la </a:t>
            </a:r>
            <a:r>
              <a:rPr lang="es-ES" sz="2000" b="1" dirty="0" err="1"/>
              <a:t>meticilina</a:t>
            </a:r>
            <a:r>
              <a:rPr lang="es-ES" sz="2000" b="1" dirty="0"/>
              <a:t>, recomendándose reservar el uso de </a:t>
            </a:r>
            <a:r>
              <a:rPr lang="es-ES" sz="2000" b="1" dirty="0" err="1"/>
              <a:t>mupirocina</a:t>
            </a:r>
            <a:r>
              <a:rPr lang="es-ES" sz="2000" b="1" dirty="0"/>
              <a:t> tópica en </a:t>
            </a:r>
            <a:r>
              <a:rPr lang="es-ES" sz="2000" b="1" dirty="0" smtClean="0"/>
              <a:t>SARM.</a:t>
            </a:r>
          </a:p>
          <a:p>
            <a:r>
              <a:rPr lang="es-ES" sz="2000" b="1" dirty="0" smtClean="0"/>
              <a:t>Ante </a:t>
            </a:r>
            <a:r>
              <a:rPr lang="es-ES" sz="2000" b="1" dirty="0"/>
              <a:t>la baja incidencia de SARM-C en nuestro </a:t>
            </a:r>
            <a:r>
              <a:rPr lang="es-ES" sz="2000" b="1" dirty="0" smtClean="0"/>
              <a:t>entorno, </a:t>
            </a:r>
            <a:r>
              <a:rPr lang="es-ES" sz="2000" b="1" dirty="0"/>
              <a:t>no se recomienda modificar el tratamiento empírico, salvo en circunstancias de especial gravedad, recurrencia o antecedente epidemiológico y en inmigrantes procedentes de países con elevada incidencia de </a:t>
            </a:r>
            <a:r>
              <a:rPr lang="es-ES" sz="2000" b="1" dirty="0" smtClean="0"/>
              <a:t>SARM-C</a:t>
            </a:r>
          </a:p>
          <a:p>
            <a:r>
              <a:rPr lang="es-ES" sz="2000" b="1" dirty="0" smtClean="0"/>
              <a:t>En dicho </a:t>
            </a:r>
            <a:r>
              <a:rPr lang="es-ES" sz="2000" b="1" dirty="0"/>
              <a:t>caso el tratamiento recomendado es </a:t>
            </a:r>
            <a:r>
              <a:rPr lang="es-ES" sz="2000" b="1" dirty="0" err="1"/>
              <a:t>cotrimoxazol</a:t>
            </a:r>
            <a:r>
              <a:rPr lang="es-ES" sz="2000" b="1" dirty="0"/>
              <a:t> o </a:t>
            </a:r>
            <a:r>
              <a:rPr lang="es-ES" sz="2000" b="1" dirty="0" err="1" smtClean="0"/>
              <a:t>clindamicina</a:t>
            </a:r>
            <a:endParaRPr lang="es-ES" sz="2000" b="1" dirty="0" smtClean="0"/>
          </a:p>
          <a:p>
            <a:endParaRPr lang="es-E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592288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br>
              <a:rPr lang="es-ES" dirty="0"/>
            </a:br>
            <a:r>
              <a:rPr lang="es-ES" sz="3200" dirty="0"/>
              <a:t> INFECCIONES BACTERIANAS DE LA PIEL Y PARTES BLANDAS MÁS FRECUENTES EN ATENCIÓN </a:t>
            </a:r>
            <a:r>
              <a:rPr lang="es-ES" sz="3200" dirty="0" smtClean="0"/>
              <a:t>PRIMARIA </a:t>
            </a:r>
            <a:r>
              <a:rPr lang="es-ES" dirty="0"/>
              <a:t>	</a:t>
            </a:r>
            <a:br>
              <a:rPr lang="es-ES" dirty="0"/>
            </a:br>
            <a:r>
              <a:rPr lang="es-ES" dirty="0" smtClean="0"/>
              <a:t> </a:t>
            </a:r>
            <a:r>
              <a:rPr lang="es-ES" dirty="0"/>
              <a:t>	</a:t>
            </a:r>
            <a:br>
              <a:rPr lang="es-ES" dirty="0"/>
            </a:b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551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s-ES" sz="3200" b="1" dirty="0" smtClean="0"/>
              <a:t>Impétigo leve no </a:t>
            </a:r>
            <a:r>
              <a:rPr lang="es-ES" sz="3200" b="1" dirty="0" err="1" smtClean="0"/>
              <a:t>ampolloso</a:t>
            </a:r>
            <a:endParaRPr lang="es-E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 t="26762" r="32259" b="29713"/>
          <a:stretch/>
        </p:blipFill>
        <p:spPr bwMode="auto">
          <a:xfrm>
            <a:off x="539552" y="1124744"/>
            <a:ext cx="8242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55576" y="5024209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/>
              <a:t>A</a:t>
            </a:r>
            <a:r>
              <a:rPr lang="es-ES" sz="1200" dirty="0"/>
              <a:t>: pauta en adultos. </a:t>
            </a:r>
            <a:r>
              <a:rPr lang="es-ES" sz="1200" b="1" dirty="0"/>
              <a:t>P</a:t>
            </a:r>
            <a:r>
              <a:rPr lang="es-ES" sz="1200" dirty="0"/>
              <a:t>: pauta en pediatría</a:t>
            </a:r>
            <a:r>
              <a:rPr lang="es-ES" sz="1200" b="1" dirty="0"/>
              <a:t>. TMP: </a:t>
            </a:r>
            <a:r>
              <a:rPr lang="es-ES" sz="1200" dirty="0" err="1"/>
              <a:t>trimetoprima</a:t>
            </a:r>
            <a:r>
              <a:rPr lang="es-ES" sz="1200" dirty="0"/>
              <a:t>. </a:t>
            </a:r>
            <a:r>
              <a:rPr lang="es-ES" sz="1200" b="1" dirty="0"/>
              <a:t>SMX: </a:t>
            </a:r>
            <a:r>
              <a:rPr lang="es-ES" sz="1200" dirty="0" err="1"/>
              <a:t>sulfametoxazol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8947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s-ES" sz="3200" b="1" dirty="0" smtClean="0"/>
              <a:t>Erisipela</a:t>
            </a:r>
            <a:endParaRPr lang="es-ES" sz="3200" dirty="0"/>
          </a:p>
        </p:txBody>
      </p:sp>
      <p:sp>
        <p:nvSpPr>
          <p:cNvPr id="3" name="2 Rectángulo"/>
          <p:cNvSpPr/>
          <p:nvPr/>
        </p:nvSpPr>
        <p:spPr>
          <a:xfrm>
            <a:off x="418952" y="4005064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/>
              <a:t>A</a:t>
            </a:r>
            <a:r>
              <a:rPr lang="es-ES" sz="1200" dirty="0"/>
              <a:t>: pauta en adultos. </a:t>
            </a:r>
            <a:r>
              <a:rPr lang="es-ES" sz="1200" b="1" dirty="0"/>
              <a:t>P</a:t>
            </a:r>
            <a:r>
              <a:rPr lang="es-ES" sz="1200" dirty="0"/>
              <a:t>: pauta en pediatría</a:t>
            </a:r>
            <a:r>
              <a:rPr lang="es-ES" sz="1200" b="1" dirty="0"/>
              <a:t>. </a:t>
            </a:r>
            <a:endParaRPr lang="es-E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23556" r="32542" b="51294"/>
          <a:stretch/>
        </p:blipFill>
        <p:spPr bwMode="auto">
          <a:xfrm>
            <a:off x="194631" y="1196752"/>
            <a:ext cx="872126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s-ES" sz="3200" b="1" dirty="0" smtClean="0"/>
              <a:t>Celulitis no complicada</a:t>
            </a:r>
            <a:endParaRPr lang="es-E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28176" r="32507" b="32861"/>
          <a:stretch/>
        </p:blipFill>
        <p:spPr bwMode="auto">
          <a:xfrm>
            <a:off x="755576" y="1124744"/>
            <a:ext cx="7505700" cy="334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54435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s-ES" sz="3200" b="1" dirty="0" err="1" smtClean="0"/>
              <a:t>Foliculitis</a:t>
            </a:r>
            <a:endParaRPr lang="es-E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3851" r="33334" b="31704"/>
          <a:stretch/>
        </p:blipFill>
        <p:spPr bwMode="auto">
          <a:xfrm>
            <a:off x="467544" y="1052736"/>
            <a:ext cx="8115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4862736"/>
            <a:ext cx="85042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3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s-ES" sz="3200" b="1" dirty="0" err="1" smtClean="0"/>
              <a:t>Eritrasma</a:t>
            </a:r>
            <a:endParaRPr lang="es-E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5" y="4696272"/>
            <a:ext cx="85042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t="33434" r="31624" b="35091"/>
          <a:stretch/>
        </p:blipFill>
        <p:spPr bwMode="auto">
          <a:xfrm>
            <a:off x="640680" y="1268760"/>
            <a:ext cx="81915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s-ES" sz="3200" b="1" dirty="0" smtClean="0"/>
              <a:t>Paroniquia</a:t>
            </a:r>
            <a:endParaRPr lang="es-E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9" y="5124053"/>
            <a:ext cx="85042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19556" r="31944" b="32444"/>
          <a:stretch/>
        </p:blipFill>
        <p:spPr bwMode="auto">
          <a:xfrm>
            <a:off x="395536" y="1004565"/>
            <a:ext cx="83439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s-ES" sz="3200" b="1" dirty="0" smtClean="0"/>
              <a:t>Hidrosadenitis</a:t>
            </a:r>
            <a:endParaRPr lang="es-E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7" y="4509120"/>
            <a:ext cx="85042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24741" r="32130" b="38338"/>
          <a:stretch/>
        </p:blipFill>
        <p:spPr bwMode="auto">
          <a:xfrm>
            <a:off x="286337" y="1052736"/>
            <a:ext cx="865367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s-ES" sz="3200" b="1" dirty="0" err="1" smtClean="0"/>
              <a:t>Queratolitis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punctata</a:t>
            </a:r>
            <a:endParaRPr lang="es-E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23259"/>
            <a:ext cx="85042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4074" r="32314" b="63852"/>
          <a:stretch/>
        </p:blipFill>
        <p:spPr bwMode="auto">
          <a:xfrm>
            <a:off x="228600" y="1052736"/>
            <a:ext cx="8681294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34355" r="32037" b="44444"/>
          <a:stretch/>
        </p:blipFill>
        <p:spPr bwMode="auto">
          <a:xfrm>
            <a:off x="2123728" y="2899420"/>
            <a:ext cx="6845300" cy="18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5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Sumario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83568" y="1124744"/>
            <a:ext cx="7772400" cy="411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18BE1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INTRODUCCIÓN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CRITERIOS </a:t>
            </a:r>
            <a:r>
              <a:rPr lang="es-ES" dirty="0">
                <a:solidFill>
                  <a:schemeClr val="bg1"/>
                </a:solidFill>
              </a:rPr>
              <a:t>PARA LA </a:t>
            </a:r>
            <a:r>
              <a:rPr lang="es-ES" dirty="0" smtClean="0">
                <a:solidFill>
                  <a:schemeClr val="bg1"/>
                </a:solidFill>
              </a:rPr>
              <a:t>ELECCIÓN DEL </a:t>
            </a:r>
            <a:r>
              <a:rPr lang="es-ES" dirty="0">
                <a:solidFill>
                  <a:schemeClr val="bg1"/>
                </a:solidFill>
              </a:rPr>
              <a:t>TRATAMIENTO </a:t>
            </a:r>
            <a:r>
              <a:rPr lang="es-ES" dirty="0" smtClean="0">
                <a:solidFill>
                  <a:schemeClr val="bg1"/>
                </a:solidFill>
              </a:rPr>
              <a:t>ANTIBIÓTICO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INFECCIONES </a:t>
            </a:r>
            <a:r>
              <a:rPr lang="es-ES" dirty="0">
                <a:solidFill>
                  <a:schemeClr val="bg1"/>
                </a:solidFill>
              </a:rPr>
              <a:t>BACTERIANAS DE LA PIEL Y PARTES BLANDAS MÁS FRECUENTES EN ATENCIÓN </a:t>
            </a:r>
            <a:r>
              <a:rPr lang="es-ES" dirty="0" smtClean="0">
                <a:solidFill>
                  <a:schemeClr val="bg1"/>
                </a:solidFill>
              </a:rPr>
              <a:t>PRIMARIA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HERIDAS </a:t>
            </a:r>
            <a:r>
              <a:rPr lang="es-ES" dirty="0">
                <a:solidFill>
                  <a:schemeClr val="bg1"/>
                </a:solidFill>
              </a:rPr>
              <a:t>POR </a:t>
            </a:r>
            <a:r>
              <a:rPr lang="es-ES" dirty="0" smtClean="0">
                <a:solidFill>
                  <a:schemeClr val="bg1"/>
                </a:solidFill>
              </a:rPr>
              <a:t>MORDEDURAS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es-ES" sz="3200" b="1" dirty="0" smtClean="0"/>
              <a:t>Dermatitis perianal bacteriana</a:t>
            </a:r>
            <a:endParaRPr lang="es-E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7" y="4509120"/>
            <a:ext cx="85042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23556" r="32980" b="45511"/>
          <a:stretch/>
        </p:blipFill>
        <p:spPr bwMode="auto">
          <a:xfrm>
            <a:off x="688207" y="1268760"/>
            <a:ext cx="817644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5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HERIDAS POR </a:t>
            </a:r>
            <a:r>
              <a:rPr lang="es-ES" sz="3200" dirty="0" smtClean="0"/>
              <a:t>MORDEDURAS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992888" cy="4176464"/>
          </a:xfrm>
          <a:prstGeom prst="rect">
            <a:avLst/>
          </a:prstGeom>
        </p:spPr>
        <p:txBody>
          <a:bodyPr/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Pautas generales de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actuación (I): </a:t>
            </a:r>
            <a:endParaRPr lang="pt-BR" sz="2400" dirty="0"/>
          </a:p>
          <a:p>
            <a:r>
              <a:rPr lang="es-ES" sz="2400" dirty="0"/>
              <a:t>Lavar la herida lo antes posible con abundante agua o suero </a:t>
            </a:r>
            <a:r>
              <a:rPr lang="es-ES" sz="2400" dirty="0" smtClean="0"/>
              <a:t>salino</a:t>
            </a:r>
            <a:endParaRPr lang="es-ES" sz="2400" dirty="0"/>
          </a:p>
          <a:p>
            <a:r>
              <a:rPr lang="es-ES" sz="2400" dirty="0" smtClean="0"/>
              <a:t>El </a:t>
            </a:r>
            <a:r>
              <a:rPr lang="es-ES" sz="2400" dirty="0"/>
              <a:t>uso de antisépticos y antibióticos tópicos es </a:t>
            </a:r>
            <a:r>
              <a:rPr lang="es-ES" sz="2400" dirty="0" smtClean="0"/>
              <a:t>controvertido</a:t>
            </a:r>
            <a:endParaRPr lang="es-ES" sz="2400" dirty="0"/>
          </a:p>
          <a:p>
            <a:r>
              <a:rPr lang="es-ES" sz="2400" dirty="0" smtClean="0"/>
              <a:t>Recoger </a:t>
            </a:r>
            <a:r>
              <a:rPr lang="es-ES" sz="2400" dirty="0"/>
              <a:t>cultivo de la herida sólo si han transcurrido más de 12 h tras la mordedura o hay signos de infección.</a:t>
            </a:r>
          </a:p>
          <a:p>
            <a:r>
              <a:rPr lang="es-ES" sz="2400" dirty="0" smtClean="0"/>
              <a:t>Considerar </a:t>
            </a:r>
            <a:r>
              <a:rPr lang="es-ES" sz="2400" dirty="0"/>
              <a:t>medidas estándares de profilaxis frente a la rabia, el tétanos (todas las mordeduras son </a:t>
            </a:r>
            <a:r>
              <a:rPr lang="es-ES" sz="2400" dirty="0" err="1"/>
              <a:t>tetanígenas</a:t>
            </a:r>
            <a:r>
              <a:rPr lang="es-ES" sz="2400" dirty="0"/>
              <a:t>) y el resto de enfermedades transmitidas a través de las heridas. 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22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HERIDAS POR </a:t>
            </a:r>
            <a:r>
              <a:rPr lang="es-ES" sz="3200" dirty="0" smtClean="0"/>
              <a:t>MORDEDURAS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124744"/>
            <a:ext cx="7992888" cy="4320480"/>
          </a:xfrm>
          <a:prstGeom prst="rect">
            <a:avLst/>
          </a:prstGeom>
        </p:spPr>
        <p:txBody>
          <a:bodyPr/>
          <a:lstStyle/>
          <a:p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Pautas generales de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actuación (II): </a:t>
            </a:r>
            <a:endParaRPr lang="pt-BR" sz="2400" dirty="0"/>
          </a:p>
          <a:p>
            <a:r>
              <a:rPr lang="es-ES" sz="2400" dirty="0" smtClean="0"/>
              <a:t>La </a:t>
            </a:r>
            <a:r>
              <a:rPr lang="es-ES" sz="2400" dirty="0"/>
              <a:t>profilaxis antibiótica está indicada en los siguientes casos</a:t>
            </a:r>
            <a:r>
              <a:rPr lang="es-ES" sz="2400" dirty="0" smtClean="0"/>
              <a:t>:</a:t>
            </a:r>
          </a:p>
          <a:p>
            <a:pPr lvl="1"/>
            <a:r>
              <a:rPr lang="es-ES" sz="2000" dirty="0" smtClean="0"/>
              <a:t>Mordeduras </a:t>
            </a:r>
            <a:r>
              <a:rPr lang="es-ES" sz="2000" dirty="0"/>
              <a:t>de gato y humanas</a:t>
            </a:r>
          </a:p>
          <a:p>
            <a:pPr lvl="1"/>
            <a:r>
              <a:rPr lang="es-ES" sz="2000" dirty="0"/>
              <a:t>Mordeduras en cara, manos, pies o área </a:t>
            </a:r>
            <a:r>
              <a:rPr lang="es-ES" sz="2000" dirty="0" smtClean="0"/>
              <a:t>genital</a:t>
            </a:r>
            <a:endParaRPr lang="es-ES" sz="2400" dirty="0"/>
          </a:p>
          <a:p>
            <a:pPr lvl="1"/>
            <a:r>
              <a:rPr lang="es-ES" sz="2000" dirty="0"/>
              <a:t>Mordeduras con retraso de atención de 8-12 h (consulta médica retrasada más de 8-12 h después de la mordedura)</a:t>
            </a:r>
          </a:p>
          <a:p>
            <a:pPr lvl="1"/>
            <a:r>
              <a:rPr lang="es-ES" sz="2000" dirty="0"/>
              <a:t>Comorbilidad: inmunosupresión, riesgo de endocarditis, </a:t>
            </a:r>
            <a:r>
              <a:rPr lang="es-ES" sz="2000" dirty="0" err="1"/>
              <a:t>neumopatía</a:t>
            </a:r>
            <a:r>
              <a:rPr lang="es-ES" sz="2000" dirty="0"/>
              <a:t> crónica, hepatopatía crónica, diabetes mellitus </a:t>
            </a:r>
          </a:p>
          <a:p>
            <a:pPr lvl="1"/>
            <a:r>
              <a:rPr lang="es-ES" sz="2000" dirty="0"/>
              <a:t>Lactantes, niños inmunodeprimidos o </a:t>
            </a:r>
            <a:r>
              <a:rPr lang="es-ES" sz="2000" dirty="0" err="1"/>
              <a:t>asplénicos</a:t>
            </a:r>
            <a:endParaRPr lang="es-ES" sz="2000" dirty="0"/>
          </a:p>
          <a:p>
            <a:r>
              <a:rPr lang="es-ES" sz="2400" dirty="0" smtClean="0"/>
              <a:t>Solicitar </a:t>
            </a:r>
            <a:r>
              <a:rPr lang="es-ES" sz="2400" dirty="0"/>
              <a:t>asesoramiento quirúrgico en heridas profundas, amplias, desvitalizadas, infectadas, con afectación ósea o articular.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31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br>
              <a:rPr lang="es-ES" dirty="0"/>
            </a:br>
            <a:r>
              <a:rPr lang="es-ES" sz="3200" dirty="0"/>
              <a:t> </a:t>
            </a:r>
            <a:br>
              <a:rPr lang="es-ES" sz="3200" dirty="0"/>
            </a:br>
            <a:r>
              <a:rPr lang="es-ES" sz="3200" dirty="0"/>
              <a:t> </a:t>
            </a:r>
            <a:r>
              <a:rPr lang="es-ES" sz="3600" dirty="0"/>
              <a:t>HERIDAS POR MORDEDURAS</a:t>
            </a:r>
            <a:r>
              <a:rPr lang="es-ES" sz="3200" dirty="0"/>
              <a:t>	</a:t>
            </a:r>
            <a:br>
              <a:rPr lang="es-ES" sz="3200" dirty="0"/>
            </a:br>
            <a:r>
              <a:rPr lang="es-ES" dirty="0"/>
              <a:t>	</a:t>
            </a:r>
            <a:br>
              <a:rPr lang="es-ES" dirty="0"/>
            </a:br>
            <a:r>
              <a:rPr lang="es-ES" dirty="0" smtClean="0"/>
              <a:t> </a:t>
            </a:r>
            <a:r>
              <a:rPr lang="es-ES" dirty="0"/>
              <a:t>	</a:t>
            </a:r>
            <a:br>
              <a:rPr lang="es-ES" dirty="0"/>
            </a:br>
            <a:endParaRPr lang="es-E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31958" r="31578" b="36190"/>
          <a:stretch/>
        </p:blipFill>
        <p:spPr bwMode="auto">
          <a:xfrm>
            <a:off x="467544" y="1484784"/>
            <a:ext cx="83312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58506"/>
            <a:ext cx="544353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6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tx2"/>
                </a:solidFill>
                <a:latin typeface="Arial Black" pitchFamily="34" charset="0"/>
              </a:rPr>
              <a:t>Para mas información y bibliografía…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619672" y="3198168"/>
            <a:ext cx="407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>
                <a:hlinkClick r:id="rId3"/>
              </a:rPr>
              <a:t>INFAC_Vol_26_7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50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/>
          <a:lstStyle/>
          <a:p>
            <a:r>
              <a:rPr lang="es-ES" dirty="0" smtClean="0"/>
              <a:t>INTRODUCCIÓN 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908720"/>
            <a:ext cx="84333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2000" dirty="0" smtClean="0"/>
          </a:p>
          <a:p>
            <a:r>
              <a:rPr lang="es-ES" sz="2400" dirty="0" smtClean="0"/>
              <a:t>Las </a:t>
            </a:r>
            <a:r>
              <a:rPr lang="es-ES" sz="2400" dirty="0"/>
              <a:t>infecciones cutáneas constituyen un motivo de consulta frecuente en Atención Primaria, tanto en adultos como en pediatría. </a:t>
            </a:r>
            <a:endParaRPr lang="es-ES" sz="2400" dirty="0" smtClean="0"/>
          </a:p>
          <a:p>
            <a:endParaRPr lang="es-ES" sz="2000" dirty="0"/>
          </a:p>
          <a:p>
            <a:r>
              <a:rPr lang="es-ES" sz="2400" dirty="0"/>
              <a:t>Las bacterias más prevalentes en las infecciones de la piel son </a:t>
            </a:r>
            <a:r>
              <a:rPr lang="es-ES" sz="2000" i="1" dirty="0" err="1"/>
              <a:t>Staphylococcus</a:t>
            </a:r>
            <a:r>
              <a:rPr lang="es-ES" sz="2000" i="1" dirty="0"/>
              <a:t> </a:t>
            </a:r>
            <a:r>
              <a:rPr lang="es-ES" sz="2000" i="1" dirty="0" err="1"/>
              <a:t>aureus</a:t>
            </a:r>
            <a:r>
              <a:rPr lang="es-ES" sz="2000" i="1" dirty="0"/>
              <a:t> (S. </a:t>
            </a:r>
            <a:r>
              <a:rPr lang="es-ES" sz="2000" i="1" dirty="0" err="1"/>
              <a:t>aureus</a:t>
            </a:r>
            <a:r>
              <a:rPr lang="es-ES" sz="2000" i="1" dirty="0"/>
              <a:t>) </a:t>
            </a:r>
            <a:r>
              <a:rPr lang="es-ES" sz="2000" dirty="0"/>
              <a:t>y </a:t>
            </a:r>
            <a:r>
              <a:rPr lang="es-ES" sz="2000" i="1" dirty="0" err="1"/>
              <a:t>Streptococcus</a:t>
            </a:r>
            <a:r>
              <a:rPr lang="es-ES" sz="2000" i="1" dirty="0"/>
              <a:t> </a:t>
            </a:r>
            <a:r>
              <a:rPr lang="es-ES" sz="2000" i="1" dirty="0" err="1"/>
              <a:t>pyogenes</a:t>
            </a:r>
            <a:r>
              <a:rPr lang="es-ES" sz="2000" i="1" dirty="0"/>
              <a:t> (S. </a:t>
            </a:r>
            <a:r>
              <a:rPr lang="es-ES" sz="2000" i="1" dirty="0" err="1"/>
              <a:t>pyogenes</a:t>
            </a:r>
            <a:r>
              <a:rPr lang="es-ES" sz="2000" i="1" dirty="0" smtClean="0"/>
              <a:t>).</a:t>
            </a:r>
          </a:p>
          <a:p>
            <a:r>
              <a:rPr lang="es-ES" sz="2400" dirty="0" smtClean="0"/>
              <a:t>El</a:t>
            </a:r>
            <a:r>
              <a:rPr lang="es-ES" sz="2000" dirty="0" smtClean="0"/>
              <a:t> </a:t>
            </a:r>
            <a:r>
              <a:rPr lang="es-ES" sz="2400" dirty="0"/>
              <a:t>tratamiento es generalmente empírico y sólo ante determinadas circunstancias o mala evolución clínica se recomienda el estudio </a:t>
            </a:r>
            <a:r>
              <a:rPr lang="es-ES" sz="2400" dirty="0" smtClean="0"/>
              <a:t>microbiológico.</a:t>
            </a:r>
            <a:endParaRPr lang="es-ES" sz="2400" dirty="0"/>
          </a:p>
          <a:p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1881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/>
          <a:lstStyle/>
          <a:p>
            <a:r>
              <a:rPr lang="es-ES" dirty="0" smtClean="0"/>
              <a:t>INTRODUCCIÓN 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548680"/>
            <a:ext cx="84333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ES" sz="2400" dirty="0"/>
              <a:t>Las infecciones superficiales pueden tratarse con medidas no farmacológicas (higiene, curas, etc.) y antisépticos </a:t>
            </a:r>
            <a:r>
              <a:rPr lang="es-ES" sz="2400" dirty="0" smtClean="0"/>
              <a:t>tópicos.</a:t>
            </a:r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ocasiones se debe recurrir a antibioterapia tópica (</a:t>
            </a:r>
            <a:r>
              <a:rPr lang="es-ES" sz="2400" dirty="0" err="1"/>
              <a:t>mupirocina</a:t>
            </a:r>
            <a:r>
              <a:rPr lang="es-ES" sz="2400" dirty="0"/>
              <a:t> o ácido </a:t>
            </a:r>
            <a:r>
              <a:rPr lang="es-ES" sz="2400" dirty="0" err="1"/>
              <a:t>fusídico</a:t>
            </a:r>
            <a:r>
              <a:rPr lang="es-ES" sz="2400" dirty="0"/>
              <a:t>). El tratamiento sistémico se reserva para formas extensas, graves o en presencia de otros factores de riesgo del </a:t>
            </a:r>
            <a:r>
              <a:rPr lang="es-ES" sz="2400" dirty="0" smtClean="0"/>
              <a:t>paciente.</a:t>
            </a:r>
          </a:p>
          <a:p>
            <a:pPr algn="just"/>
            <a:r>
              <a:rPr lang="es-ES" sz="2400" dirty="0" smtClean="0"/>
              <a:t>El </a:t>
            </a:r>
            <a:r>
              <a:rPr lang="es-ES" sz="2400" dirty="0"/>
              <a:t>uso inadecuado de antibióticos conlleva un progresivo aumento de resistencias </a:t>
            </a:r>
            <a:r>
              <a:rPr lang="es-ES" sz="2400" dirty="0" smtClean="0"/>
              <a:t>bacterianas. </a:t>
            </a:r>
            <a:endParaRPr lang="es-ES" sz="2400" dirty="0"/>
          </a:p>
          <a:p>
            <a:pPr algn="just"/>
            <a:r>
              <a:rPr lang="es-ES" sz="2400" dirty="0" smtClean="0"/>
              <a:t> </a:t>
            </a:r>
            <a:r>
              <a:rPr lang="es-ES" sz="2400" dirty="0">
                <a:solidFill>
                  <a:schemeClr val="tx2"/>
                </a:solidFill>
                <a:latin typeface="Arial Black" pitchFamily="34" charset="0"/>
              </a:rPr>
              <a:t>Objetivo del boletín: </a:t>
            </a:r>
            <a:r>
              <a:rPr lang="es-ES" sz="2400" dirty="0"/>
              <a:t>revisar el manejo de las principales infecciones cutáneas bacterianas que pueden ser objeto de consulta a nivel ambulatorio, así como de la sobreinfección de las heridas por mordedura </a:t>
            </a:r>
          </a:p>
          <a:p>
            <a:endParaRPr lang="es-ES" sz="2400" dirty="0" smtClean="0"/>
          </a:p>
          <a:p>
            <a:endParaRPr lang="es-ES" sz="2000" dirty="0"/>
          </a:p>
          <a:p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8692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CRITERIOS PARA LA ELECCIÓN DEL TRATAMIENTO </a:t>
            </a:r>
            <a:r>
              <a:rPr lang="es-ES" sz="3200" dirty="0" smtClean="0"/>
              <a:t>ANTIBIÓTICO (I)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800" dirty="0" smtClean="0"/>
              <a:t>Etiología </a:t>
            </a:r>
            <a:r>
              <a:rPr lang="es-ES" sz="2800" dirty="0"/>
              <a:t>de la infección. Perfil de sensibilidad y patrón de resistencias antibióticas locales de los microorganismos implicados </a:t>
            </a:r>
            <a:endParaRPr lang="es-ES" dirty="0"/>
          </a:p>
          <a:p>
            <a:r>
              <a:rPr lang="es-ES" sz="2800" dirty="0"/>
              <a:t>Localización, extensión y profundidad de la infección. </a:t>
            </a:r>
          </a:p>
          <a:p>
            <a:r>
              <a:rPr lang="es-ES" sz="2800" dirty="0"/>
              <a:t>Características del paciente: comorbilidad, estado inmunológico y edad</a:t>
            </a:r>
            <a:r>
              <a:rPr lang="es-ES" sz="2800" dirty="0" smtClean="0"/>
              <a:t>.</a:t>
            </a:r>
            <a:endParaRPr lang="es-ES" dirty="0"/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059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CRITERIOS PARA LA ELECCIÓN DEL TRATAMIENTO ANTIBIÓTICO </a:t>
            </a:r>
            <a:r>
              <a:rPr lang="es-ES" sz="3200" dirty="0" smtClean="0"/>
              <a:t>(II)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7992888" cy="4104456"/>
          </a:xfrm>
        </p:spPr>
        <p:txBody>
          <a:bodyPr/>
          <a:lstStyle/>
          <a:p>
            <a:r>
              <a:rPr lang="es-ES" sz="2800" dirty="0"/>
              <a:t>Características del antibiótico: espectro de acción (cuanto más amplio sea mayor probabilidad de aparición de resistencias), metabolismo, vía de administración, posología y </a:t>
            </a:r>
            <a:r>
              <a:rPr lang="es-ES" sz="2800" dirty="0" smtClean="0"/>
              <a:t>sabor.</a:t>
            </a:r>
          </a:p>
          <a:p>
            <a:pPr marL="457200" lvl="1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Antibióticos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tópicos (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</a:rPr>
              <a:t>mupirocina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 2% y ácido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</a:rPr>
              <a:t>fusídico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 2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%):</a:t>
            </a:r>
          </a:p>
          <a:p>
            <a:pPr lvl="1">
              <a:buFontTx/>
              <a:buChar char="-"/>
            </a:pPr>
            <a:r>
              <a:rPr lang="es-ES" sz="2400" dirty="0" smtClean="0"/>
              <a:t>Eficacia </a:t>
            </a:r>
            <a:r>
              <a:rPr lang="es-ES" sz="2400" dirty="0"/>
              <a:t>igual o superior a la de los antibióticos por vía oral en el tratamiento de infecciones leves o </a:t>
            </a:r>
            <a:r>
              <a:rPr lang="es-ES" sz="2400" dirty="0" smtClean="0"/>
              <a:t>limitadas </a:t>
            </a:r>
          </a:p>
          <a:p>
            <a:pPr lvl="1">
              <a:buFontTx/>
              <a:buChar char="-"/>
            </a:pPr>
            <a:r>
              <a:rPr lang="es-ES" sz="2400" dirty="0" smtClean="0"/>
              <a:t>Son </a:t>
            </a:r>
            <a:r>
              <a:rPr lang="es-ES" sz="2400" dirty="0"/>
              <a:t>inductores de </a:t>
            </a:r>
            <a:r>
              <a:rPr lang="es-ES" sz="2400" dirty="0" smtClean="0"/>
              <a:t>resistencias</a:t>
            </a:r>
          </a:p>
          <a:p>
            <a:pPr lvl="1">
              <a:buFontTx/>
              <a:buChar char="-"/>
            </a:pPr>
            <a:r>
              <a:rPr lang="es-ES" sz="2400" dirty="0" smtClean="0"/>
              <a:t>Son </a:t>
            </a:r>
            <a:r>
              <a:rPr lang="es-ES" sz="2400" dirty="0"/>
              <a:t>activos frente a SARM. </a:t>
            </a:r>
          </a:p>
        </p:txBody>
      </p:sp>
    </p:spTree>
    <p:extLst>
      <p:ext uri="{BB962C8B-B14F-4D97-AF65-F5344CB8AC3E}">
        <p14:creationId xmlns:p14="http://schemas.microsoft.com/office/powerpoint/2010/main" val="18842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188" y="1628799"/>
            <a:ext cx="7993062" cy="3816325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Antibióticos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sistémicos:</a:t>
            </a:r>
          </a:p>
          <a:p>
            <a:r>
              <a:rPr lang="es-ES" sz="2400" b="1" dirty="0"/>
              <a:t>Penicilina V y amoxicilina: </a:t>
            </a:r>
            <a:r>
              <a:rPr lang="es-ES" sz="2400" dirty="0" smtClean="0"/>
              <a:t>activos frente a S. </a:t>
            </a:r>
            <a:r>
              <a:rPr lang="es-ES" sz="2400" dirty="0" err="1" smtClean="0"/>
              <a:t>pyogenes</a:t>
            </a:r>
            <a:r>
              <a:rPr lang="es-ES" sz="2400" dirty="0" smtClean="0"/>
              <a:t>, pero no frente a S. </a:t>
            </a:r>
            <a:r>
              <a:rPr lang="es-ES" sz="2400" dirty="0" err="1" smtClean="0"/>
              <a:t>aureus</a:t>
            </a:r>
            <a:r>
              <a:rPr lang="es-ES" sz="2400" dirty="0" smtClean="0"/>
              <a:t>. </a:t>
            </a:r>
          </a:p>
          <a:p>
            <a:r>
              <a:rPr lang="es-ES" sz="2400" b="1" dirty="0" err="1"/>
              <a:t>Cloxacilina</a:t>
            </a:r>
            <a:r>
              <a:rPr lang="es-ES" sz="2400" b="1" dirty="0"/>
              <a:t>: </a:t>
            </a:r>
            <a:r>
              <a:rPr lang="es-ES" sz="2400" dirty="0" smtClean="0"/>
              <a:t>es activo frente a S. </a:t>
            </a:r>
            <a:r>
              <a:rPr lang="es-ES" sz="2400" dirty="0" err="1" smtClean="0"/>
              <a:t>aureus</a:t>
            </a:r>
            <a:r>
              <a:rPr lang="es-ES" sz="2400" dirty="0" smtClean="0"/>
              <a:t> productor de </a:t>
            </a:r>
            <a:r>
              <a:rPr lang="es-ES" sz="2400" dirty="0" err="1" smtClean="0"/>
              <a:t>betalactamasas</a:t>
            </a:r>
            <a:r>
              <a:rPr lang="es-ES" sz="2400" dirty="0" smtClean="0"/>
              <a:t> (pero no frente a SARM) y S. </a:t>
            </a:r>
            <a:r>
              <a:rPr lang="es-ES" sz="2400" dirty="0" err="1" smtClean="0"/>
              <a:t>pyogenes</a:t>
            </a:r>
            <a:r>
              <a:rPr lang="es-ES" sz="2400" dirty="0" smtClean="0"/>
              <a:t>. </a:t>
            </a:r>
          </a:p>
          <a:p>
            <a:r>
              <a:rPr lang="es-ES" sz="2400" b="1" dirty="0" smtClean="0"/>
              <a:t>Amoxicilina-</a:t>
            </a:r>
            <a:r>
              <a:rPr lang="es-ES" sz="2400" b="1" dirty="0" err="1" smtClean="0"/>
              <a:t>clavulánico</a:t>
            </a:r>
            <a:r>
              <a:rPr lang="es-ES" sz="2400" b="1" dirty="0"/>
              <a:t>:  </a:t>
            </a:r>
            <a:r>
              <a:rPr lang="es-ES" sz="2400" dirty="0" smtClean="0"/>
              <a:t>activo frente a S. </a:t>
            </a:r>
            <a:r>
              <a:rPr lang="es-ES" sz="2400" dirty="0" err="1" smtClean="0"/>
              <a:t>pyogenes</a:t>
            </a:r>
            <a:r>
              <a:rPr lang="es-ES" sz="2400" dirty="0" smtClean="0"/>
              <a:t> y S. </a:t>
            </a:r>
            <a:r>
              <a:rPr lang="es-ES" sz="2400" dirty="0" err="1" smtClean="0"/>
              <a:t>aureus</a:t>
            </a:r>
            <a:r>
              <a:rPr lang="es-ES" sz="2400" dirty="0" smtClean="0"/>
              <a:t> </a:t>
            </a:r>
            <a:r>
              <a:rPr lang="es-ES" sz="2400" dirty="0" err="1" smtClean="0"/>
              <a:t>meticilín</a:t>
            </a:r>
            <a:r>
              <a:rPr lang="es-ES" sz="2400" dirty="0" smtClean="0"/>
              <a:t> sensible (no para SARM). De especial relevancia en infecciones </a:t>
            </a:r>
            <a:r>
              <a:rPr lang="es-ES" sz="2400" dirty="0" err="1" smtClean="0"/>
              <a:t>polimicrobianas</a:t>
            </a:r>
            <a:r>
              <a:rPr lang="es-ES" sz="2400" dirty="0" smtClean="0"/>
              <a:t> 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200" dirty="0" smtClean="0"/>
              <a:t>CRITERIOS PARA LA ELECCIÓN DEL TRATAMIENTO ANTIBIÓTICO (III)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5872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188" y="1628799"/>
            <a:ext cx="7993062" cy="3816325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Antibióticos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sistémicos:</a:t>
            </a:r>
          </a:p>
          <a:p>
            <a:pPr lvl="0"/>
            <a:r>
              <a:rPr lang="es-ES" sz="2400" b="1" dirty="0" err="1" smtClean="0"/>
              <a:t>Cefadroxilo</a:t>
            </a:r>
            <a:r>
              <a:rPr lang="es-ES" sz="2400" b="1" dirty="0" smtClean="0"/>
              <a:t>: </a:t>
            </a:r>
            <a:r>
              <a:rPr lang="es-ES" sz="2400" dirty="0"/>
              <a:t>cefalosporina de primera generación, activa frente a cocos </a:t>
            </a:r>
            <a:r>
              <a:rPr lang="es-ES" sz="2400" dirty="0" err="1"/>
              <a:t>gram</a:t>
            </a:r>
            <a:r>
              <a:rPr lang="es-ES" sz="2400" dirty="0"/>
              <a:t> positivos sensibles a </a:t>
            </a:r>
            <a:r>
              <a:rPr lang="es-ES" sz="2400" dirty="0" err="1"/>
              <a:t>meticilina</a:t>
            </a:r>
            <a:r>
              <a:rPr lang="es-ES" sz="2400" dirty="0"/>
              <a:t>.</a:t>
            </a:r>
          </a:p>
          <a:p>
            <a:endParaRPr lang="es-ES" sz="2400" b="1" dirty="0" smtClean="0"/>
          </a:p>
          <a:p>
            <a:pPr lvl="0"/>
            <a:r>
              <a:rPr lang="es-ES" sz="2400" b="1" dirty="0" err="1" smtClean="0"/>
              <a:t>Cefuroxima-axetilo</a:t>
            </a:r>
            <a:r>
              <a:rPr lang="es-ES" sz="2400" b="1" dirty="0" smtClean="0"/>
              <a:t>: </a:t>
            </a:r>
            <a:r>
              <a:rPr lang="es-ES" sz="2400" dirty="0"/>
              <a:t>cefalosporina de segunda generación, activa frente a </a:t>
            </a:r>
            <a:r>
              <a:rPr lang="es-ES" sz="2400" dirty="0" err="1"/>
              <a:t>enterobacterias</a:t>
            </a:r>
            <a:r>
              <a:rPr lang="es-ES" sz="2400" dirty="0"/>
              <a:t>. </a:t>
            </a:r>
          </a:p>
          <a:p>
            <a:endParaRPr lang="es-ES" sz="2400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200" dirty="0" smtClean="0"/>
              <a:t>CRITERIOS PARA LA ELECCIÓN DEL TRATAMIENTO ANTIBIÓTICO (IV)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8294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solidFill>
                  <a:srgbClr val="4BACC6"/>
                </a:solidFill>
              </a:rPr>
              <a:t>CRITERIOS PARA LA ELECCIÓN DEL TRATAMIENTO ANTIBIÓTICO </a:t>
            </a:r>
            <a:r>
              <a:rPr lang="es-ES" sz="3200" dirty="0" smtClean="0">
                <a:solidFill>
                  <a:srgbClr val="4BACC6"/>
                </a:solidFill>
              </a:rPr>
              <a:t>(V)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7992888" cy="4104456"/>
          </a:xfrm>
          <a:prstGeom prst="rect">
            <a:avLst/>
          </a:prstGeo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Antibióticos sistémicos: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ES" sz="2400" b="1" dirty="0"/>
          </a:p>
          <a:p>
            <a:r>
              <a:rPr lang="es-ES" sz="2400" b="1" dirty="0" err="1"/>
              <a:t>Clindamicina</a:t>
            </a:r>
            <a:r>
              <a:rPr lang="es-ES" sz="2400" b="1" dirty="0"/>
              <a:t>: </a:t>
            </a:r>
            <a:r>
              <a:rPr lang="es-ES" sz="2400" dirty="0"/>
              <a:t>amplio espectro, alternativa en pacientes alérgicos a </a:t>
            </a:r>
            <a:r>
              <a:rPr lang="es-ES" sz="2400" dirty="0" err="1"/>
              <a:t>betalactámicos</a:t>
            </a:r>
            <a:r>
              <a:rPr lang="es-ES" sz="2400" dirty="0"/>
              <a:t>, activo frente a SARM (con un 23,5% de </a:t>
            </a:r>
            <a:r>
              <a:rPr lang="es-ES" sz="2400" dirty="0" smtClean="0"/>
              <a:t>resistencias)</a:t>
            </a:r>
            <a:endParaRPr lang="es-ES" sz="2400" dirty="0"/>
          </a:p>
          <a:p>
            <a:r>
              <a:rPr lang="es-ES" sz="2400" b="1" dirty="0" err="1"/>
              <a:t>Cotrimoxazol</a:t>
            </a:r>
            <a:r>
              <a:rPr lang="es-ES" sz="2400" b="1" dirty="0"/>
              <a:t>: </a:t>
            </a:r>
            <a:r>
              <a:rPr lang="es-ES" sz="2400" dirty="0"/>
              <a:t>amplio espectro, activo frente a </a:t>
            </a:r>
            <a:r>
              <a:rPr lang="es-ES" sz="2400" dirty="0" smtClean="0"/>
              <a:t>SARM, </a:t>
            </a:r>
            <a:r>
              <a:rPr lang="es-ES" sz="2400" dirty="0"/>
              <a:t>no activo frente a </a:t>
            </a:r>
            <a:r>
              <a:rPr lang="es-ES" sz="2400" i="1" dirty="0"/>
              <a:t>S. </a:t>
            </a:r>
            <a:r>
              <a:rPr lang="es-ES" sz="2400" i="1" dirty="0" err="1"/>
              <a:t>pyogenes</a:t>
            </a:r>
            <a:r>
              <a:rPr lang="es-ES" sz="2400" i="1" dirty="0"/>
              <a:t> </a:t>
            </a:r>
            <a:r>
              <a:rPr lang="es-ES" sz="2400" dirty="0"/>
              <a:t>(en estos casos, se debería asociar penicilina V o amoxicilina).</a:t>
            </a:r>
          </a:p>
          <a:p>
            <a:r>
              <a:rPr lang="es-ES" sz="2400" b="1" dirty="0" err="1" smtClean="0"/>
              <a:t>Macrólidos</a:t>
            </a:r>
            <a:r>
              <a:rPr lang="es-ES" sz="2400" b="1" dirty="0" smtClean="0"/>
              <a:t> </a:t>
            </a:r>
            <a:r>
              <a:rPr lang="es-ES" sz="2400" b="1" dirty="0"/>
              <a:t>(</a:t>
            </a:r>
            <a:r>
              <a:rPr lang="es-ES" sz="2400" b="1" dirty="0" err="1"/>
              <a:t>eritromicina</a:t>
            </a:r>
            <a:r>
              <a:rPr lang="es-ES" sz="2400" b="1" dirty="0"/>
              <a:t>, </a:t>
            </a:r>
            <a:r>
              <a:rPr lang="es-ES" sz="2400" b="1" dirty="0" err="1"/>
              <a:t>claritromicina</a:t>
            </a:r>
            <a:r>
              <a:rPr lang="es-ES" sz="2400" b="1" dirty="0"/>
              <a:t>, </a:t>
            </a:r>
            <a:r>
              <a:rPr lang="es-ES" sz="2400" b="1" dirty="0" err="1"/>
              <a:t>azitromicina</a:t>
            </a:r>
            <a:r>
              <a:rPr lang="es-ES" sz="2400" b="1" dirty="0"/>
              <a:t>): </a:t>
            </a:r>
            <a:r>
              <a:rPr lang="es-ES" sz="2400" dirty="0"/>
              <a:t>alto potencial de inducir </a:t>
            </a:r>
            <a:r>
              <a:rPr lang="es-ES" sz="2400" dirty="0" smtClean="0"/>
              <a:t>resistencias. Considerar </a:t>
            </a:r>
            <a:r>
              <a:rPr lang="es-ES" sz="2400" dirty="0"/>
              <a:t>su uso en caso de alergia a </a:t>
            </a:r>
            <a:r>
              <a:rPr lang="es-ES" sz="2400" dirty="0" err="1"/>
              <a:t>betalactámicos</a:t>
            </a:r>
            <a:r>
              <a:rPr lang="es-ES" sz="2400" dirty="0"/>
              <a:t>.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07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heme/theme1.xml><?xml version="1.0" encoding="utf-8"?>
<a:theme xmlns:a="http://schemas.openxmlformats.org/drawingml/2006/main" name="3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945</Words>
  <Application>Microsoft Office PowerPoint</Application>
  <PresentationFormat>Presentación en pantalla (4:3)</PresentationFormat>
  <Paragraphs>93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3_Diseño personalizado</vt:lpstr>
      <vt:lpstr>4_Diseño personalizado</vt:lpstr>
      <vt:lpstr>   MANEJO DE LAS INFECCIONES CUTÁNEAS BACTERIANAS EN EL ÁMBITO AMBULATORIO  Vol. 26, Nº 7, 2018</vt:lpstr>
      <vt:lpstr>Sumario</vt:lpstr>
      <vt:lpstr>INTRODUCCIÓN (I)</vt:lpstr>
      <vt:lpstr>INTRODUCCIÓN (II)</vt:lpstr>
      <vt:lpstr>CRITERIOS PARA LA ELECCIÓN DEL TRATAMIENTO ANTIBIÓTICO (I)</vt:lpstr>
      <vt:lpstr>CRITERIOS PARA LA ELECCIÓN DEL TRATAMIENTO ANTIBIÓTICO (II)</vt:lpstr>
      <vt:lpstr>Presentación de PowerPoint</vt:lpstr>
      <vt:lpstr>Presentación de PowerPoint</vt:lpstr>
      <vt:lpstr>CRITERIOS PARA LA ELECCIÓN DEL TRATAMIENTO ANTIBIÓTICO (V)</vt:lpstr>
      <vt:lpstr>S. aureus con resistencia a meticilina adquirida en la comunidad (SARM-C)   </vt:lpstr>
      <vt:lpstr>    INFECCIONES BACTERIANAS DE LA PIEL Y PARTES BLANDAS MÁS FRECUENTES EN ATENCIÓN PRIMARIA      </vt:lpstr>
      <vt:lpstr>Impétigo leve no ampolloso</vt:lpstr>
      <vt:lpstr>Erisipela</vt:lpstr>
      <vt:lpstr>Celulitis no complicada</vt:lpstr>
      <vt:lpstr>Foliculitis</vt:lpstr>
      <vt:lpstr>Eritrasma</vt:lpstr>
      <vt:lpstr>Paroniquia</vt:lpstr>
      <vt:lpstr>Hidrosadenitis</vt:lpstr>
      <vt:lpstr>Queratolitis punctata</vt:lpstr>
      <vt:lpstr>Dermatitis perianal bacteriana</vt:lpstr>
      <vt:lpstr>HERIDAS POR MORDEDURAS</vt:lpstr>
      <vt:lpstr>HERIDAS POR MORDEDURAS </vt:lpstr>
      <vt:lpstr>      HERIDAS POR MORDEDURAS       </vt:lpstr>
      <vt:lpstr>Para mas información y bibliografía…</vt:lpstr>
    </vt:vector>
  </TitlesOfParts>
  <Company>N.G.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INFAC Información Farmacoterapéutica</dc:title>
  <dc:creator>COMITE REDACCION INFAC</dc:creator>
  <cp:lastModifiedBy>Ruiz Ortega, Irene</cp:lastModifiedBy>
  <cp:revision>189</cp:revision>
  <dcterms:created xsi:type="dcterms:W3CDTF">2007-11-13T08:52:06Z</dcterms:created>
  <dcterms:modified xsi:type="dcterms:W3CDTF">2018-11-29T13:59:54Z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160ivq7-8rTnREubEONBuH9j9k92nA21cNajGSl9HSP4</vt:lpwstr>
  </property>
  <property fmtid="{D5CDD505-2E9C-101B-9397-08002B2CF9AE}" pid="3" name="Google.Documents.RevisionId">
    <vt:lpwstr>12863737458791287082</vt:lpwstr>
  </property>
  <property fmtid="{D5CDD505-2E9C-101B-9397-08002B2CF9AE}" pid="4" name="Google.Documents.PreviousRevisionId">
    <vt:lpwstr>12445244904266056390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